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0" r:id="rId3"/>
    <p:sldId id="257" r:id="rId4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NHEALTH 10" initials="S10" lastIdx="107" clrIdx="0"/>
  <p:cmAuthor id="2" name="office" initials="o" lastIdx="3" clrIdx="1"/>
  <p:cmAuthor id="3" name="guke" initials="g" lastIdx="1" clrIdx="2"/>
  <p:cmAuthor id="4" name=" " initials="" lastIdx="1" clrIdx="3"/>
  <p:cmAuthor id="5" name="dell" initials="d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commentAuthors" Target="commentAuthors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0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1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841105" y="-24765"/>
            <a:ext cx="33381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沈阳市第六人民医院</a:t>
            </a:r>
            <a:endParaRPr lang="zh-CN" altLang="en-US" sz="160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dist"/>
            <a:r>
              <a:rPr lang="en-US" altLang="zh-CN" sz="6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THE SIXTH PEOPLE`S HOSPITAL OF SHENYAN</a:t>
            </a:r>
            <a:r>
              <a:rPr lang="en-US" altLang="zh-CN" sz="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G</a:t>
            </a:r>
            <a:endParaRPr lang="en-US" altLang="zh-CN" sz="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3335" y="-23495"/>
            <a:ext cx="12204000" cy="360000"/>
          </a:xfrm>
          <a:prstGeom prst="rect">
            <a:avLst/>
          </a:prstGeom>
          <a:solidFill>
            <a:srgbClr val="023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激情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效率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担当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团队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速度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品质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sz="160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17780" y="371475"/>
            <a:ext cx="12203430" cy="0"/>
          </a:xfrm>
          <a:prstGeom prst="line">
            <a:avLst/>
          </a:prstGeom>
          <a:ln w="28575" cmpd="sng">
            <a:solidFill>
              <a:srgbClr val="02346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-5715" y="-59690"/>
            <a:ext cx="21463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沈阳市第六人民医院</a:t>
            </a:r>
            <a:endParaRPr lang="zh-CN" altLang="en-US" sz="1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dist"/>
            <a:r>
              <a:rPr lang="en-US" altLang="zh-CN" sz="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THE SIXTH PEOPLE`S HOSPITAL OF SHENYANG</a:t>
            </a:r>
            <a:endParaRPr lang="en-US" altLang="zh-CN" sz="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5715" y="6493510"/>
            <a:ext cx="12204065" cy="384175"/>
          </a:xfrm>
          <a:prstGeom prst="rect">
            <a:avLst/>
          </a:prstGeom>
          <a:solidFill>
            <a:srgbClr val="023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让政府满意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让患者满意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让职工满意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69882" y="3566160"/>
            <a:ext cx="10852237" cy="950984"/>
          </a:xfrm>
          <a:prstGeom prst="rect">
            <a:avLst/>
          </a:prstGeom>
        </p:spPr>
        <p:txBody>
          <a:bodyPr vert="horz" lIns="101600" tIns="38100" rIns="76200" bIns="381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14" name="副标题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45843" y="374880"/>
            <a:ext cx="11285493" cy="950984"/>
          </a:xfrm>
          <a:prstGeom prst="rect">
            <a:avLst/>
          </a:prstGeom>
        </p:spPr>
        <p:txBody>
          <a:bodyPr vert="horz" lIns="101600" tIns="38100" rIns="76200" bIns="381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dirty="0">
                <a:latin typeface="宋体" panose="02010600030101010101" pitchFamily="2" charset="-122"/>
                <a:sym typeface="+mn-ea"/>
              </a:rPr>
              <a:t>研究题目</a:t>
            </a:r>
            <a:endParaRPr lang="zh-CN" altLang="en-US" sz="4800" b="1" dirty="0">
              <a:latin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1212215"/>
            <a:ext cx="12198985" cy="52959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146675"/>
            <a:ext cx="12198985" cy="1346835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365760" y="5307965"/>
            <a:ext cx="11631930" cy="1038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None/>
            </a:pP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项目来源及类型：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             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牵头单位：</a:t>
            </a:r>
            <a:endParaRPr lang="zh-CN" altLang="en-US" sz="2800" dirty="0">
              <a:latin typeface="宋体" panose="02010600030101010101" pitchFamily="2" charset="-122"/>
              <a:sym typeface="+mn-ea"/>
            </a:endParaRPr>
          </a:p>
          <a:p>
            <a:pPr algn="l">
              <a:buNone/>
            </a:pP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参加单位：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                   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本中心项目负责人：（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汇报时间为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分钟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2800" b="1" dirty="0"/>
          </a:p>
        </p:txBody>
      </p:sp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3335" y="-23495"/>
            <a:ext cx="12204000" cy="360000"/>
          </a:xfrm>
          <a:prstGeom prst="rect">
            <a:avLst/>
          </a:prstGeom>
          <a:solidFill>
            <a:srgbClr val="023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激情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效率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担当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团队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速度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品质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sz="160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-17780" y="371475"/>
            <a:ext cx="12203430" cy="0"/>
          </a:xfrm>
          <a:prstGeom prst="line">
            <a:avLst/>
          </a:prstGeom>
          <a:ln w="28575" cmpd="sng">
            <a:solidFill>
              <a:srgbClr val="02346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-5715" y="-59690"/>
            <a:ext cx="21463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沈阳市第六人民医院</a:t>
            </a:r>
            <a:endParaRPr lang="zh-CN" altLang="en-US" sz="1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dist"/>
            <a:r>
              <a:rPr lang="en-US" altLang="zh-CN" sz="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THE SIXTH PEOPLE`S HOSPITAL OF SHENYANG</a:t>
            </a:r>
            <a:endParaRPr lang="en-US" altLang="zh-CN" sz="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5715" y="6493510"/>
            <a:ext cx="12204065" cy="384175"/>
          </a:xfrm>
          <a:prstGeom prst="rect">
            <a:avLst/>
          </a:prstGeom>
          <a:solidFill>
            <a:srgbClr val="023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让政府满意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让患者满意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让职工满意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5" name="Text Box 5"/>
          <p:cNvSpPr txBox="1"/>
          <p:nvPr>
            <p:custDataLst>
              <p:tags r:id="rId1"/>
            </p:custDataLst>
          </p:nvPr>
        </p:nvSpPr>
        <p:spPr>
          <a:xfrm>
            <a:off x="457200" y="598805"/>
            <a:ext cx="11537315" cy="56610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800" b="1" dirty="0">
                <a:latin typeface="宋体" panose="02010600030101010101" pitchFamily="2" charset="-122"/>
              </a:rPr>
              <a:t>本次复审情况</a:t>
            </a:r>
            <a:endParaRPr lang="en-US" altLang="zh-CN" sz="1800" b="1" dirty="0">
              <a:latin typeface="宋体" panose="02010600030101010101" pitchFamily="2" charset="-122"/>
            </a:endParaRPr>
          </a:p>
          <a:p>
            <a:pPr marL="342900" lvl="0" indent="-342900"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18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宋体" panose="02010600030101010101" pitchFamily="2" charset="-122"/>
              </a:rPr>
              <a:t>该项目上一次学术委员会审查时间：</a:t>
            </a:r>
            <a:r>
              <a:rPr lang="en-US" altLang="zh-CN" sz="1800" dirty="0">
                <a:latin typeface="宋体" panose="02010600030101010101" pitchFamily="2" charset="-122"/>
              </a:rPr>
              <a:t>_______</a:t>
            </a:r>
            <a:r>
              <a:rPr lang="zh-CN" altLang="en-US" sz="1800" dirty="0">
                <a:latin typeface="宋体" panose="02010600030101010101" pitchFamily="2" charset="-122"/>
              </a:rPr>
              <a:t>年</a:t>
            </a:r>
            <a:r>
              <a:rPr lang="en-US" altLang="zh-CN" sz="1800" dirty="0">
                <a:latin typeface="宋体" panose="02010600030101010101" pitchFamily="2" charset="-122"/>
              </a:rPr>
              <a:t>_______</a:t>
            </a:r>
            <a:r>
              <a:rPr lang="zh-CN" altLang="en-US" sz="1800" dirty="0">
                <a:latin typeface="宋体" panose="02010600030101010101" pitchFamily="2" charset="-122"/>
              </a:rPr>
              <a:t>月</a:t>
            </a:r>
            <a:r>
              <a:rPr lang="en-US" altLang="zh-CN" sz="1800" dirty="0">
                <a:latin typeface="宋体" panose="02010600030101010101" pitchFamily="2" charset="-122"/>
              </a:rPr>
              <a:t>_______</a:t>
            </a:r>
            <a:r>
              <a:rPr lang="zh-CN" altLang="en-US" sz="1800" dirty="0">
                <a:latin typeface="宋体" panose="02010600030101010101" pitchFamily="2" charset="-122"/>
              </a:rPr>
              <a:t>日，审查结果：必要的修正后同意</a:t>
            </a:r>
            <a:endParaRPr lang="en-US" altLang="zh-CN" sz="18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zh-CN" sz="18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800" b="1" dirty="0">
                <a:latin typeface="宋体" panose="02010600030101010101" pitchFamily="2" charset="-122"/>
              </a:rPr>
              <a:t>方案修改情况</a:t>
            </a:r>
            <a:endParaRPr lang="en-US" altLang="zh-CN" sz="18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宋体" panose="02010600030101010101" pitchFamily="2" charset="-122"/>
              </a:rPr>
              <a:t>本次修改前方案版本号：</a:t>
            </a:r>
            <a:r>
              <a:rPr lang="en-US" altLang="zh-CN" sz="1800" dirty="0">
                <a:latin typeface="宋体" panose="02010600030101010101" pitchFamily="2" charset="-122"/>
              </a:rPr>
              <a:t>_______ </a:t>
            </a:r>
            <a:r>
              <a:rPr lang="zh-CN" altLang="en-US" sz="1800" dirty="0">
                <a:latin typeface="宋体" panose="02010600030101010101" pitchFamily="2" charset="-122"/>
              </a:rPr>
              <a:t>，版本日期：</a:t>
            </a:r>
            <a:r>
              <a:rPr lang="en-US" altLang="zh-CN" sz="1800" dirty="0">
                <a:latin typeface="宋体" panose="02010600030101010101" pitchFamily="2" charset="-122"/>
              </a:rPr>
              <a:t>_______ </a:t>
            </a:r>
            <a:r>
              <a:rPr lang="zh-CN" altLang="en-US" sz="1800" dirty="0">
                <a:latin typeface="宋体" panose="02010600030101010101" pitchFamily="2" charset="-122"/>
              </a:rPr>
              <a:t>；</a:t>
            </a:r>
            <a:endParaRPr lang="zh-CN" altLang="en-US" sz="18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宋体" panose="02010600030101010101" pitchFamily="2" charset="-122"/>
              </a:rPr>
              <a:t>本次修改后方案版本号：</a:t>
            </a:r>
            <a:r>
              <a:rPr lang="en-US" altLang="zh-CN" sz="1800" dirty="0">
                <a:latin typeface="宋体" panose="02010600030101010101" pitchFamily="2" charset="-122"/>
              </a:rPr>
              <a:t>_______</a:t>
            </a:r>
            <a:r>
              <a:rPr lang="zh-CN" altLang="en-US" sz="1800" dirty="0">
                <a:latin typeface="宋体" panose="02010600030101010101" pitchFamily="2" charset="-122"/>
              </a:rPr>
              <a:t> ，版本日期：</a:t>
            </a:r>
            <a:r>
              <a:rPr lang="en-US" altLang="zh-CN" sz="1800" dirty="0">
                <a:latin typeface="宋体" panose="02010600030101010101" pitchFamily="2" charset="-122"/>
              </a:rPr>
              <a:t>_______</a:t>
            </a:r>
            <a:r>
              <a:rPr lang="zh-CN" altLang="en-US" sz="1800" dirty="0">
                <a:latin typeface="宋体" panose="02010600030101010101" pitchFamily="2" charset="-122"/>
              </a:rPr>
              <a:t> ；</a:t>
            </a:r>
            <a:endParaRPr lang="zh-CN" altLang="en-US" sz="18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latin typeface="宋体" panose="02010600030101010101" pitchFamily="2" charset="-122"/>
              </a:rPr>
              <a:t> </a:t>
            </a:r>
            <a:endParaRPr lang="en-US" altLang="zh-CN" sz="18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zh-CN" sz="1700" dirty="0">
              <a:latin typeface="宋体" panose="02010600030101010101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604010" y="2602230"/>
          <a:ext cx="7543800" cy="36576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016000"/>
                <a:gridCol w="1651000"/>
                <a:gridCol w="4876800"/>
              </a:tblGrid>
              <a:tr h="360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/>
                        <a:t>序号</a:t>
                      </a:r>
                      <a:endParaRPr lang="zh-CN" sz="1800" b="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kern="100" dirty="0" smtClean="0"/>
                        <a:t>学术</a:t>
                      </a:r>
                      <a:r>
                        <a:rPr lang="zh-CN" sz="1800" kern="100" dirty="0" smtClean="0"/>
                        <a:t>审查</a:t>
                      </a:r>
                      <a:r>
                        <a:rPr lang="zh-CN" sz="1800" kern="100" dirty="0"/>
                        <a:t>意见</a:t>
                      </a:r>
                      <a:endParaRPr lang="zh-CN" sz="1800" b="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/>
                        <a:t>修改情况</a:t>
                      </a:r>
                      <a:endParaRPr lang="zh-CN" sz="1800" b="0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3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r>
                        <a:rPr lang="en-US" altLang="zh-CN" sz="1800" dirty="0" smtClean="0"/>
                        <a:t>1</a:t>
                      </a:r>
                      <a:endParaRPr lang="zh-CN" altLang="en-US" sz="1800" b="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800" b="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r>
                        <a:rPr lang="zh-CN" altLang="en-US" sz="1800" dirty="0" smtClean="0"/>
                        <a:t>□</a:t>
                      </a:r>
                      <a:r>
                        <a:rPr lang="zh-CN" altLang="en-US" sz="1800" kern="1200" dirty="0" smtClean="0"/>
                        <a:t>按照审查意见修改，修改后的内容：</a:t>
                      </a:r>
                      <a:endParaRPr lang="en-US" altLang="zh-CN" sz="1800" kern="1200" dirty="0" smtClean="0"/>
                    </a:p>
                    <a:p>
                      <a:endParaRPr lang="en-US" altLang="zh-CN" sz="1800" kern="1200" dirty="0" smtClean="0"/>
                    </a:p>
                    <a:p>
                      <a:r>
                        <a:rPr lang="en-US" sz="1800" u="sng" kern="1200" dirty="0" smtClean="0"/>
                        <a:t>                                    </a:t>
                      </a:r>
                      <a:r>
                        <a:rPr lang="zh-CN" altLang="en-US" sz="1800" u="sng" kern="1200" baseline="0" dirty="0" smtClean="0"/>
                        <a:t>                </a:t>
                      </a:r>
                      <a:endParaRPr lang="en-US" altLang="zh-CN" sz="1800" u="sng" dirty="0" smtClean="0"/>
                    </a:p>
                    <a:p>
                      <a:r>
                        <a:rPr lang="zh-CN" altLang="en-US" sz="1800" kern="1200" dirty="0" smtClean="0"/>
                        <a:t>□未修改，请阐述未修改的</a:t>
                      </a:r>
                      <a:r>
                        <a:rPr lang="zh-CN" altLang="en-US" sz="1800" u="none" kern="1200" dirty="0" smtClean="0"/>
                        <a:t>原因：</a:t>
                      </a:r>
                      <a:r>
                        <a:rPr lang="zh-CN" altLang="en-US" sz="1800" u="sng" kern="1200" dirty="0" smtClean="0"/>
                        <a:t>  </a:t>
                      </a:r>
                      <a:endParaRPr lang="en-US" altLang="zh-CN" sz="1800" u="sng" kern="1200" dirty="0" smtClean="0"/>
                    </a:p>
                    <a:p>
                      <a:r>
                        <a:rPr lang="zh-CN" altLang="en-US" sz="1800" u="sng" kern="1200" dirty="0" smtClean="0"/>
                        <a:t>               </a:t>
                      </a:r>
                      <a:r>
                        <a:rPr lang="en-US" altLang="en-US" sz="1800" u="sng" kern="1200" dirty="0" smtClean="0"/>
                        <a:t> </a:t>
                      </a:r>
                      <a:endParaRPr lang="zh-CN" altLang="en-US" sz="1800" b="0" u="sng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r>
                        <a:rPr lang="en-US" altLang="zh-CN" sz="1800" dirty="0" smtClean="0"/>
                        <a:t>2</a:t>
                      </a:r>
                      <a:endParaRPr lang="zh-CN" altLang="en-US" sz="1800" b="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800" b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r>
                        <a:rPr lang="zh-CN" altLang="en-US" sz="1800" kern="1200" dirty="0" smtClean="0"/>
                        <a:t>□按照审查意见修改，修改后的内容：</a:t>
                      </a:r>
                      <a:endParaRPr lang="en-US" altLang="zh-CN" sz="1800" kern="1200" dirty="0" smtClean="0"/>
                    </a:p>
                    <a:p>
                      <a:endParaRPr lang="en-US" altLang="zh-CN" sz="1800" kern="1200" dirty="0" smtClean="0"/>
                    </a:p>
                    <a:p>
                      <a:r>
                        <a:rPr lang="en-US" altLang="en-US" sz="1800" kern="1200" dirty="0" smtClean="0"/>
                        <a:t>                                    </a:t>
                      </a:r>
                      <a:r>
                        <a:rPr lang="zh-CN" altLang="en-US" sz="1800" kern="1200" dirty="0" smtClean="0"/>
                        <a:t>                </a:t>
                      </a:r>
                      <a:endParaRPr lang="en-US" altLang="zh-CN" sz="1800" kern="1200" dirty="0" smtClean="0"/>
                    </a:p>
                    <a:p>
                      <a:r>
                        <a:rPr lang="zh-CN" altLang="en-US" sz="1800" kern="1200" dirty="0" smtClean="0"/>
                        <a:t>□未修改，请阐述未修改的原因：  </a:t>
                      </a:r>
                      <a:endParaRPr lang="en-US" altLang="zh-CN" sz="1800" kern="1200" dirty="0" smtClean="0"/>
                    </a:p>
                    <a:p>
                      <a:r>
                        <a:rPr lang="zh-CN" altLang="en-US" sz="1800" kern="1200" dirty="0" smtClean="0"/>
                        <a:t>               </a:t>
                      </a:r>
                      <a:r>
                        <a:rPr lang="en-US" altLang="en-US" sz="1800" kern="1200" dirty="0" smtClean="0"/>
                        <a:t> </a:t>
                      </a:r>
                      <a:endParaRPr lang="zh-CN" altLang="en-US" sz="1800" kern="12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r>
                        <a:rPr lang="en-US" altLang="zh-CN" sz="1800" dirty="0" smtClean="0">
                          <a:latin typeface="Arial" panose="020B0604020202020204"/>
                          <a:ea typeface="宋体" panose="02010600030101010101" pitchFamily="2" charset="-122"/>
                        </a:rPr>
                        <a:t>……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UNIT_TABLE_BEAUTIFY" val="smartTable{2724bc58-ea12-4131-88a8-03a4d2cc82b7}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COMMONDATA" val="eyJoZGlkIjoiMTZlMDc5NWU3MjQ0Y2NiMDA3YWEzMGRjNzk2Y2JkYjQifQ=="/>
  <p:tag name="KSO_WPP_MARK_KEY" val="00df6e7d-2eef-44ad-8088-4b599fba0bcf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685</Words>
  <Application>WPS 演示</Application>
  <PresentationFormat>宽屏</PresentationFormat>
  <Paragraphs>58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楷体</vt:lpstr>
      <vt:lpstr>仿宋</vt:lpstr>
      <vt:lpstr>Arial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181</cp:revision>
  <dcterms:created xsi:type="dcterms:W3CDTF">2019-06-19T02:08:00Z</dcterms:created>
  <dcterms:modified xsi:type="dcterms:W3CDTF">2023-03-27T00:39:46Z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02A7FC3F3EED4D6DBCE5CDB921A7507D</vt:lpwstr>
  </property>
</Properties>
</file>