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0" r:id="rId3"/>
    <p:sldId id="257" r:id="rId4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NHEALTH 10" initials="S10" lastIdx="107" clrIdx="0"/>
  <p:cmAuthor id="2" name="office" initials="o" lastIdx="3" clrIdx="1"/>
  <p:cmAuthor id="3" name="guke" initials="g" lastIdx="1" clrIdx="2"/>
  <p:cmAuthor id="4" name=" " initials="" lastIdx="1" clrIdx="3"/>
  <p:cmAuthor id="5" name="dell" initials="d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95"/>
        <p:guide pos="384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commentAuthors" Target="commentAuthors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1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841105" y="-24765"/>
            <a:ext cx="33381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沈阳市第六人民医院</a:t>
            </a:r>
            <a:endParaRPr lang="zh-CN" altLang="en-US" sz="160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dist"/>
            <a:r>
              <a:rPr lang="en-US" altLang="zh-CN" sz="6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THE SIXTH PEOPLE`S HOSPITAL OF SHENYAN</a:t>
            </a:r>
            <a:r>
              <a:rPr lang="en-US" altLang="zh-CN" sz="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G</a:t>
            </a:r>
            <a:endParaRPr lang="en-US" altLang="zh-CN" sz="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3335" y="-23495"/>
            <a:ext cx="12204000" cy="360000"/>
          </a:xfrm>
          <a:prstGeom prst="rect">
            <a:avLst/>
          </a:prstGeom>
          <a:solidFill>
            <a:srgbClr val="023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激情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效率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担当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团队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速度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品质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sz="160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17780" y="371475"/>
            <a:ext cx="12203430" cy="0"/>
          </a:xfrm>
          <a:prstGeom prst="line">
            <a:avLst/>
          </a:prstGeom>
          <a:ln w="28575" cmpd="sng">
            <a:solidFill>
              <a:srgbClr val="02346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-5715" y="-59690"/>
            <a:ext cx="21463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沈阳市第六人民医院</a:t>
            </a:r>
            <a:endParaRPr lang="zh-CN" altLang="en-US" sz="1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dist"/>
            <a:r>
              <a:rPr lang="en-US" altLang="zh-CN" sz="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THE SIXTH PEOPLE`S HOSPITAL OF SHENYANG</a:t>
            </a:r>
            <a:endParaRPr lang="en-US" altLang="zh-CN" sz="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5715" y="6493510"/>
            <a:ext cx="12204065" cy="384175"/>
          </a:xfrm>
          <a:prstGeom prst="rect">
            <a:avLst/>
          </a:prstGeom>
          <a:solidFill>
            <a:srgbClr val="023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让政府满意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让患者满意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让职工满意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69882" y="3566160"/>
            <a:ext cx="10852237" cy="950984"/>
          </a:xfrm>
          <a:prstGeom prst="rect">
            <a:avLst/>
          </a:prstGeom>
        </p:spPr>
        <p:txBody>
          <a:bodyPr vert="horz" lIns="101600" tIns="38100" rIns="76200" bIns="381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14" name="副标题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45843" y="374880"/>
            <a:ext cx="11285493" cy="950984"/>
          </a:xfrm>
          <a:prstGeom prst="rect">
            <a:avLst/>
          </a:prstGeom>
        </p:spPr>
        <p:txBody>
          <a:bodyPr vert="horz" lIns="101600" tIns="38100" rIns="76200" bIns="381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dirty="0">
                <a:latin typeface="宋体" panose="02010600030101010101" pitchFamily="2" charset="-122"/>
                <a:sym typeface="+mn-ea"/>
              </a:rPr>
              <a:t>研究题目</a:t>
            </a:r>
            <a:endParaRPr lang="zh-CN" altLang="en-US" sz="4800" b="1" dirty="0">
              <a:latin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1212215"/>
            <a:ext cx="12198985" cy="52959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146675"/>
            <a:ext cx="12198985" cy="1346835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365760" y="5307965"/>
            <a:ext cx="11631930" cy="1038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None/>
            </a:pP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项目来源及类型：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             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牵头单位：</a:t>
            </a:r>
            <a:endParaRPr lang="zh-CN" altLang="en-US" sz="2800" dirty="0">
              <a:latin typeface="宋体" panose="02010600030101010101" pitchFamily="2" charset="-122"/>
              <a:sym typeface="+mn-ea"/>
            </a:endParaRPr>
          </a:p>
          <a:p>
            <a:pPr algn="l">
              <a:buNone/>
            </a:pP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参加单位：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                   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本中心项目负责人：（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汇报时间为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分钟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2800" b="1" dirty="0"/>
          </a:p>
        </p:txBody>
      </p:sp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3335" y="-23495"/>
            <a:ext cx="12204000" cy="360000"/>
          </a:xfrm>
          <a:prstGeom prst="rect">
            <a:avLst/>
          </a:prstGeom>
          <a:solidFill>
            <a:srgbClr val="023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激情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效率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担当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团队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速度  </a:t>
            </a:r>
            <a:r>
              <a:rPr lang="zh-CN" altLang="en-US" sz="1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●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品质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sz="160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-17780" y="371475"/>
            <a:ext cx="12203430" cy="0"/>
          </a:xfrm>
          <a:prstGeom prst="line">
            <a:avLst/>
          </a:prstGeom>
          <a:ln w="28575" cmpd="sng">
            <a:solidFill>
              <a:srgbClr val="02346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-5715" y="-59690"/>
            <a:ext cx="21463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沈阳市第六人民医院</a:t>
            </a:r>
            <a:endParaRPr lang="zh-CN" altLang="en-US" sz="1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dist"/>
            <a:r>
              <a:rPr lang="en-US" altLang="zh-CN" sz="6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THE SIXTH PEOPLE`S HOSPITAL OF SHENYANG</a:t>
            </a:r>
            <a:endParaRPr lang="en-US" altLang="zh-CN" sz="6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5715" y="6493510"/>
            <a:ext cx="12204065" cy="384175"/>
          </a:xfrm>
          <a:prstGeom prst="rect">
            <a:avLst/>
          </a:prstGeom>
          <a:solidFill>
            <a:srgbClr val="023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让政府满意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让患者满意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让职工满意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6386" name="Text Box 5"/>
          <p:cNvSpPr txBox="1"/>
          <p:nvPr>
            <p:custDataLst>
              <p:tags r:id="rId1"/>
            </p:custDataLst>
          </p:nvPr>
        </p:nvSpPr>
        <p:spPr>
          <a:xfrm>
            <a:off x="457200" y="512763"/>
            <a:ext cx="10645775" cy="56610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700" b="1" dirty="0">
                <a:latin typeface="宋体" panose="02010600030101010101" pitchFamily="2" charset="-122"/>
              </a:rPr>
              <a:t>一、目标与任务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1700" b="1" dirty="0">
                <a:latin typeface="宋体" panose="02010600030101010101" pitchFamily="2" charset="-122"/>
              </a:rPr>
              <a:t>1.</a:t>
            </a:r>
            <a:r>
              <a:rPr lang="zh-CN" altLang="en-US" sz="1700" b="1" dirty="0">
                <a:latin typeface="宋体" panose="02010600030101010101" pitchFamily="2" charset="-122"/>
              </a:rPr>
              <a:t>研究目标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1700" b="1" dirty="0">
                <a:latin typeface="宋体" panose="02010600030101010101" pitchFamily="2" charset="-122"/>
              </a:rPr>
              <a:t>2.</a:t>
            </a:r>
            <a:r>
              <a:rPr lang="zh-CN" altLang="en-US" sz="1700" b="1" dirty="0">
                <a:latin typeface="宋体" panose="02010600030101010101" pitchFamily="2" charset="-122"/>
              </a:rPr>
              <a:t>研究内容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sz="1200" dirty="0"/>
              <a:t>2.1</a:t>
            </a:r>
            <a:r>
              <a:rPr lang="zh-CN" altLang="en-US" sz="1200" dirty="0"/>
              <a:t>研究内容</a:t>
            </a:r>
            <a:endParaRPr lang="en-US" altLang="zh-CN" sz="1200" dirty="0"/>
          </a:p>
          <a:p>
            <a:pPr marL="342900" lvl="0" indent="-3429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sz="1200" dirty="0">
                <a:latin typeface="宋体" panose="02010600030101010101" pitchFamily="2" charset="-122"/>
              </a:rPr>
              <a:t>2.2</a:t>
            </a:r>
            <a:r>
              <a:rPr lang="zh-CN" altLang="en-US" sz="1200" dirty="0">
                <a:latin typeface="宋体" panose="02010600030101010101" pitchFamily="2" charset="-122"/>
              </a:rPr>
              <a:t>主要技术难点和问题</a:t>
            </a:r>
            <a:endParaRPr lang="en-US" altLang="zh-CN" sz="12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700" b="1" dirty="0">
                <a:latin typeface="宋体" panose="02010600030101010101" pitchFamily="2" charset="-122"/>
              </a:rPr>
              <a:t>3.</a:t>
            </a:r>
            <a:r>
              <a:rPr lang="zh-CN" altLang="en-US" sz="1700" b="1" dirty="0">
                <a:latin typeface="宋体" panose="02010600030101010101" pitchFamily="2" charset="-122"/>
              </a:rPr>
              <a:t>特色与创新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zh-CN" altLang="en-US" sz="1700" b="1" dirty="0">
                <a:latin typeface="宋体" panose="02010600030101010101" pitchFamily="2" charset="-122"/>
              </a:rPr>
              <a:t>二、研究方案与技术路线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700" b="1" dirty="0">
                <a:latin typeface="宋体" panose="02010600030101010101" pitchFamily="2" charset="-122"/>
              </a:rPr>
              <a:t>1.</a:t>
            </a:r>
            <a:r>
              <a:rPr lang="zh-CN" altLang="en-US" sz="1700" b="1" dirty="0">
                <a:latin typeface="宋体" panose="02010600030101010101" pitchFamily="2" charset="-122"/>
              </a:rPr>
              <a:t>研究方案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200" dirty="0">
                <a:latin typeface="宋体" panose="02010600030101010101" pitchFamily="2" charset="-122"/>
              </a:rPr>
              <a:t>1.1</a:t>
            </a:r>
            <a:r>
              <a:rPr lang="zh-CN" altLang="en-US" sz="1200" dirty="0">
                <a:latin typeface="宋体" panose="02010600030101010101" pitchFamily="2" charset="-122"/>
              </a:rPr>
              <a:t>研究设计</a:t>
            </a:r>
            <a:endParaRPr lang="en-US" altLang="zh-CN" sz="12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200" dirty="0">
                <a:latin typeface="宋体" panose="02010600030101010101" pitchFamily="2" charset="-122"/>
              </a:rPr>
              <a:t>1.2</a:t>
            </a:r>
            <a:r>
              <a:rPr lang="zh-CN" altLang="en-US" sz="1200" dirty="0">
                <a:latin typeface="宋体" panose="02010600030101010101" pitchFamily="2" charset="-122"/>
              </a:rPr>
              <a:t>研究对象</a:t>
            </a:r>
            <a:endParaRPr lang="en-US" altLang="zh-CN" sz="12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200" dirty="0">
                <a:latin typeface="宋体" panose="02010600030101010101" pitchFamily="2" charset="-122"/>
              </a:rPr>
              <a:t>1.3</a:t>
            </a:r>
            <a:r>
              <a:rPr lang="zh-CN" altLang="en-US" sz="1200" dirty="0">
                <a:latin typeface="宋体" panose="02010600030101010101" pitchFamily="2" charset="-122"/>
              </a:rPr>
              <a:t>观察指标和随访计划</a:t>
            </a:r>
            <a:endParaRPr lang="en-US" altLang="zh-CN" sz="12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200" dirty="0">
                <a:latin typeface="宋体" panose="02010600030101010101" pitchFamily="2" charset="-122"/>
              </a:rPr>
              <a:t>1.4</a:t>
            </a:r>
            <a:r>
              <a:rPr lang="zh-CN" altLang="en-US" sz="1200" dirty="0">
                <a:latin typeface="宋体" panose="02010600030101010101" pitchFamily="2" charset="-122"/>
              </a:rPr>
              <a:t>样本量的确定依据</a:t>
            </a:r>
            <a:endParaRPr lang="en-US" altLang="zh-CN" sz="12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200" dirty="0">
                <a:latin typeface="宋体" panose="02010600030101010101" pitchFamily="2" charset="-122"/>
              </a:rPr>
              <a:t>1.5</a:t>
            </a:r>
            <a:r>
              <a:rPr lang="zh-CN" altLang="en-US" sz="1200" dirty="0">
                <a:latin typeface="宋体" panose="02010600030101010101" pitchFamily="2" charset="-122"/>
              </a:rPr>
              <a:t>统计分析方法</a:t>
            </a:r>
            <a:endParaRPr lang="en-US" altLang="zh-CN" sz="12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200" dirty="0">
                <a:latin typeface="宋体" panose="02010600030101010101" pitchFamily="2" charset="-122"/>
              </a:rPr>
              <a:t>1.6</a:t>
            </a:r>
            <a:r>
              <a:rPr lang="zh-CN" altLang="en-US" sz="1200" dirty="0">
                <a:latin typeface="宋体" panose="02010600030101010101" pitchFamily="2" charset="-122"/>
              </a:rPr>
              <a:t>数据采集和管理</a:t>
            </a:r>
            <a:endParaRPr lang="zh-CN" altLang="en-US" sz="12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200" dirty="0">
                <a:latin typeface="宋体" panose="02010600030101010101" pitchFamily="2" charset="-122"/>
              </a:rPr>
              <a:t>1.7</a:t>
            </a:r>
            <a:r>
              <a:rPr lang="zh-CN" altLang="en-US" sz="1200" dirty="0">
                <a:latin typeface="宋体" panose="02010600030101010101" pitchFamily="2" charset="-122"/>
              </a:rPr>
              <a:t>知情同意相关内容，说明对受试者的受益、损害、补偿等情况。</a:t>
            </a:r>
            <a:endParaRPr lang="en-US" altLang="zh-CN" sz="1200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700" b="1" dirty="0">
                <a:latin typeface="宋体" panose="02010600030101010101" pitchFamily="2" charset="-122"/>
              </a:rPr>
              <a:t>2.</a:t>
            </a:r>
            <a:r>
              <a:rPr lang="zh-CN" altLang="en-US" sz="1700" b="1" dirty="0">
                <a:latin typeface="宋体" panose="02010600030101010101" pitchFamily="2" charset="-122"/>
              </a:rPr>
              <a:t>技术路线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700" b="1" dirty="0">
                <a:latin typeface="宋体" panose="02010600030101010101" pitchFamily="2" charset="-122"/>
              </a:rPr>
              <a:t>3.</a:t>
            </a:r>
            <a:r>
              <a:rPr lang="zh-CN" altLang="en-US" sz="1700" b="1" dirty="0">
                <a:latin typeface="宋体" panose="02010600030101010101" pitchFamily="2" charset="-122"/>
              </a:rPr>
              <a:t>临床研究过程中质量控制措施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zh-CN" altLang="en-US" sz="1700" b="1" dirty="0">
                <a:latin typeface="宋体" panose="02010600030101010101" pitchFamily="2" charset="-122"/>
              </a:rPr>
              <a:t>三、预期成果及考核指标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700" b="1" dirty="0">
                <a:latin typeface="宋体" panose="02010600030101010101" pitchFamily="2" charset="-122"/>
              </a:rPr>
              <a:t>1.</a:t>
            </a:r>
            <a:r>
              <a:rPr lang="zh-CN" altLang="en-US" sz="1700" b="1" dirty="0">
                <a:latin typeface="宋体" panose="02010600030101010101" pitchFamily="2" charset="-122"/>
              </a:rPr>
              <a:t>主要技术指标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700" b="1" dirty="0">
                <a:latin typeface="宋体" panose="02010600030101010101" pitchFamily="2" charset="-122"/>
              </a:rPr>
              <a:t>2.</a:t>
            </a:r>
            <a:r>
              <a:rPr lang="zh-CN" altLang="en-US" sz="1700" b="1" dirty="0">
                <a:latin typeface="宋体" panose="02010600030101010101" pitchFamily="2" charset="-122"/>
              </a:rPr>
              <a:t>人才队伍建设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700" b="1" dirty="0">
                <a:latin typeface="宋体" panose="02010600030101010101" pitchFamily="2" charset="-122"/>
              </a:rPr>
              <a:t>3.</a:t>
            </a:r>
            <a:r>
              <a:rPr lang="zh-CN" altLang="en-US" sz="1700" b="1" dirty="0">
                <a:latin typeface="宋体" panose="02010600030101010101" pitchFamily="2" charset="-122"/>
              </a:rPr>
              <a:t>社会效益和经济效益及项目推广前景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en-US" altLang="zh-CN" sz="1700" b="1" dirty="0">
                <a:latin typeface="宋体" panose="02010600030101010101" pitchFamily="2" charset="-122"/>
              </a:rPr>
              <a:t>4.</a:t>
            </a:r>
            <a:r>
              <a:rPr lang="zh-CN" altLang="en-US" sz="1700" b="1" dirty="0">
                <a:latin typeface="宋体" panose="02010600030101010101" pitchFamily="2" charset="-122"/>
              </a:rPr>
              <a:t>其他应考核指标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zh-CN" altLang="en-US" sz="1700" b="1" dirty="0">
                <a:latin typeface="宋体" panose="02010600030101010101" pitchFamily="2" charset="-122"/>
              </a:rPr>
              <a:t>四、课题年度计划及年度目标</a:t>
            </a:r>
            <a:endParaRPr lang="en-US" altLang="zh-CN" sz="1700" b="1" dirty="0">
              <a:latin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zh-CN" altLang="en-US" sz="1700" b="1" dirty="0">
                <a:latin typeface="宋体" panose="02010600030101010101" pitchFamily="2" charset="-122"/>
              </a:rPr>
              <a:t>五、课题经费来源与支出预算</a:t>
            </a:r>
            <a:endParaRPr lang="en-US" altLang="zh-CN" sz="1700" b="1" dirty="0">
              <a:latin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COMMONDATA" val="eyJoZGlkIjoiMTZlMDc5NWU3MjQ0Y2NiMDA3YWEzMGRjNzk2Y2JkYjQifQ=="/>
  <p:tag name="KSO_WPP_MARK_KEY" val="80c00727-d49c-40e4-ab75-159e4a10400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</Words>
  <Application>WPS 演示</Application>
  <PresentationFormat>宽屏</PresentationFormat>
  <Paragraphs>49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楷体</vt:lpstr>
      <vt:lpstr>仿宋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180</cp:revision>
  <dcterms:created xsi:type="dcterms:W3CDTF">2019-06-19T02:08:00Z</dcterms:created>
  <dcterms:modified xsi:type="dcterms:W3CDTF">2023-03-27T00:39:07Z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02A7FC3F3EED4D6DBCE5CDB921A7507D</vt:lpwstr>
  </property>
</Properties>
</file>